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146304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14A3A1"/>
                </a:solidFill>
                <a:latin typeface="Calibri"/>
              </a:rPr>
              <a:t>BIZHive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48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5400" b="1">
                <a:solidFill>
                  <a:srgbClr val="FFFFFF"/>
                </a:solidFill>
                <a:latin typeface="Calibri"/>
              </a:rPr>
              <a:t>DigiSigner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06324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0">
                <a:solidFill>
                  <a:srgbClr val="F5F7F8"/>
                </a:solidFill>
                <a:latin typeface="Calibri"/>
              </a:rPr>
              <a:t>Autonomous PDF Digital Signing for Business Operations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84048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4A3A1"/>
                </a:solidFill>
                <a:latin typeface="Calibri"/>
              </a:rPr>
              <a:t>Client Proposal  ·  Functional Overview &amp; Business Value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71500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Configure once. Drop PDFs. Collect digitally signed documents.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6172200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D8EFEE"/>
                </a:solidFill>
                <a:latin typeface="Calibri"/>
              </a:rPr>
              <a:t>Confidential  |  Prepared for client engagement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Business Benefits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How DigiSigner enhances operations for your organisation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417320"/>
            <a:ext cx="278892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94360" y="1645920"/>
            <a:ext cx="2423160" cy="4572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709928"/>
            <a:ext cx="24231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Speed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331720"/>
            <a:ext cx="24231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4A5A63"/>
                </a:solidFill>
                <a:latin typeface="Calibri"/>
              </a:rPr>
              <a:t>Seconds per PDF instead of repetitive manual Adobe/cert signing cycles.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37560" y="1417320"/>
            <a:ext cx="278892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520440" y="1645920"/>
            <a:ext cx="2423160" cy="4572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20440" y="1709928"/>
            <a:ext cx="24231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Scale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0440" y="2331720"/>
            <a:ext cx="24231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4A5A63"/>
                </a:solidFill>
                <a:latin typeface="Calibri"/>
              </a:rPr>
              <a:t>Handle peak invoice and export volumes without adding signing headcount.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63640" y="1417320"/>
            <a:ext cx="278892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446520" y="1645920"/>
            <a:ext cx="2423160" cy="4572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46520" y="1709928"/>
            <a:ext cx="24231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Accuracy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331720"/>
            <a:ext cx="24231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4A5A63"/>
                </a:solidFill>
                <a:latin typeface="Calibri"/>
              </a:rPr>
              <a:t>Stamp lands where finance and customs expect it — every copy, every time.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89720" y="1417320"/>
            <a:ext cx="278892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372600" y="1645920"/>
            <a:ext cx="2423160" cy="4572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72600" y="1709928"/>
            <a:ext cx="24231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Consistency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72600" y="2331720"/>
            <a:ext cx="24231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4A5A63"/>
                </a:solidFill>
                <a:latin typeface="Calibri"/>
              </a:rPr>
              <a:t>Same Author across invoice copies and related packing lists.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1480" y="3703320"/>
            <a:ext cx="278892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94360" y="3931920"/>
            <a:ext cx="2423160" cy="4572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4360" y="3995928"/>
            <a:ext cx="24231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Less rework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" y="4617720"/>
            <a:ext cx="24231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4A5A63"/>
                </a:solidFill>
                <a:latin typeface="Calibri"/>
              </a:rPr>
              <a:t>Fewer misplaced stamps, missed pages, or unsigned package sets.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37560" y="3703320"/>
            <a:ext cx="278892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520440" y="3931920"/>
            <a:ext cx="2423160" cy="4572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520440" y="3995928"/>
            <a:ext cx="24231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IT simplicity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20440" y="4617720"/>
            <a:ext cx="24231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4A5A63"/>
                </a:solidFill>
                <a:latin typeface="Calibri"/>
              </a:rPr>
              <a:t>Windows utility + folders + certificate + Start — no complex middleware project.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263640" y="3703320"/>
            <a:ext cx="278892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6446520" y="3931920"/>
            <a:ext cx="2423160" cy="4572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46520" y="3995928"/>
            <a:ext cx="24231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ERP-friendly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4617720"/>
            <a:ext cx="24231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4A5A63"/>
                </a:solidFill>
                <a:latin typeface="Calibri"/>
              </a:rPr>
              <a:t>Works with the PDFs you already print/export; no forced ERP replacement.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189720" y="3703320"/>
            <a:ext cx="278892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9372600" y="3931920"/>
            <a:ext cx="2423160" cy="4572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372600" y="3995928"/>
            <a:ext cx="24231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Governance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372600" y="4617720"/>
            <a:ext cx="24231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4A5A63"/>
                </a:solidFill>
                <a:latin typeface="Calibri"/>
              </a:rPr>
              <a:t>Archive trail, error handling, licensing, and optional signatory control.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10 /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Ideal Fit &amp; Engagement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Who benefits most and how we typically onboard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371600"/>
            <a:ext cx="5486400" cy="46634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371600"/>
            <a:ext cx="5486400" cy="50292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463040"/>
            <a:ext cx="51206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Ideal for organisations that…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2057400"/>
            <a:ext cx="50292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300" b="0">
                <a:solidFill>
                  <a:srgbClr val="1F2A30"/>
                </a:solidFill>
                <a:latin typeface="Calibri"/>
              </a:rPr>
              <a:t>▸  Generate high volumes of PDF tax invoices or export invoices</a:t>
            </a:r>
          </a:p>
          <a:p>
            <a:pPr algn="l">
              <a:spcBef>
                <a:spcPts val="400"/>
              </a:spcBef>
              <a:spcAft>
                <a:spcPts val="1000"/>
              </a:spcAft>
            </a:pPr>
            <a:r>
              <a:rPr sz="1300" b="0">
                <a:solidFill>
                  <a:srgbClr val="1F2A30"/>
                </a:solidFill>
                <a:latin typeface="Calibri"/>
              </a:rPr>
              <a:t>▸  Need DSC / Class-3 style digital signatures on outbound documents</a:t>
            </a:r>
          </a:p>
          <a:p>
            <a:pPr algn="l">
              <a:spcBef>
                <a:spcPts val="400"/>
              </a:spcBef>
              <a:spcAft>
                <a:spcPts val="1000"/>
              </a:spcAft>
            </a:pPr>
            <a:r>
              <a:rPr sz="1300" b="0">
                <a:solidFill>
                  <a:srgbClr val="1F2A30"/>
                </a:solidFill>
                <a:latin typeface="Calibri"/>
              </a:rPr>
              <a:t>▸  Ship multi-copy invoice sets and packing lists together</a:t>
            </a:r>
          </a:p>
          <a:p>
            <a:pPr algn="l">
              <a:spcBef>
                <a:spcPts val="400"/>
              </a:spcBef>
              <a:spcAft>
                <a:spcPts val="1000"/>
              </a:spcAft>
            </a:pPr>
            <a:r>
              <a:rPr sz="1300" b="0">
                <a:solidFill>
                  <a:srgbClr val="1F2A30"/>
                </a:solidFill>
                <a:latin typeface="Calibri"/>
              </a:rPr>
              <a:t>▸  Want signing to run as a background process, not a desk task</a:t>
            </a:r>
          </a:p>
          <a:p>
            <a:pPr algn="l">
              <a:spcBef>
                <a:spcPts val="400"/>
              </a:spcBef>
              <a:spcAft>
                <a:spcPts val="1000"/>
              </a:spcAft>
            </a:pPr>
            <a:r>
              <a:rPr sz="1300" b="0">
                <a:solidFill>
                  <a:srgbClr val="1F2A30"/>
                </a:solidFill>
                <a:latin typeface="Calibri"/>
              </a:rPr>
              <a:t>▸  Prefer to keep their current ERP / print pipeline</a:t>
            </a:r>
          </a:p>
          <a:p>
            <a:pPr algn="l">
              <a:spcBef>
                <a:spcPts val="400"/>
              </a:spcBef>
              <a:spcAft>
                <a:spcPts val="1000"/>
              </a:spcAft>
            </a:pPr>
            <a:r>
              <a:rPr sz="1300" b="0">
                <a:solidFill>
                  <a:srgbClr val="1F2A30"/>
                </a:solidFill>
                <a:latin typeface="Calibri"/>
              </a:rPr>
              <a:t>▸  Need consistent stamp placement for customer and customs packs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7920" y="1371600"/>
            <a:ext cx="5486400" cy="46634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17920" y="1371600"/>
            <a:ext cx="5486400" cy="50292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463040"/>
            <a:ext cx="51206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Typical engagement steps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2057400"/>
            <a:ext cx="50292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200" b="0">
                <a:solidFill>
                  <a:srgbClr val="1F2A30"/>
                </a:solidFill>
                <a:latin typeface="Calibri"/>
              </a:rPr>
              <a:t>1. Discovery — Sample PDFs, document types, stamp zones, certificate method.</a:t>
            </a:r>
          </a:p>
          <a:p>
            <a:pPr algn="l">
              <a:spcBef>
                <a:spcPts val="400"/>
              </a:spcBef>
              <a:spcAft>
                <a:spcPts val="800"/>
              </a:spcAft>
            </a:pPr>
            <a:r>
              <a:rPr sz="1200" b="0">
                <a:solidFill>
                  <a:srgbClr val="1F2A30"/>
                </a:solidFill>
                <a:latin typeface="Calibri"/>
              </a:rPr>
              <a:t>2. Calibration — Client-specific stamp layout and company branding lock.</a:t>
            </a:r>
          </a:p>
          <a:p>
            <a:pPr algn="l">
              <a:spcBef>
                <a:spcPts val="400"/>
              </a:spcBef>
              <a:spcAft>
                <a:spcPts val="800"/>
              </a:spcAft>
            </a:pPr>
            <a:r>
              <a:rPr sz="1200" b="0">
                <a:solidFill>
                  <a:srgbClr val="1F2A30"/>
                </a:solidFill>
                <a:latin typeface="Calibri"/>
              </a:rPr>
              <a:t>3. Pilot PC — Install on one signing machine; license by Machine ID.</a:t>
            </a:r>
          </a:p>
          <a:p>
            <a:pPr algn="l">
              <a:spcBef>
                <a:spcPts val="400"/>
              </a:spcBef>
              <a:spcAft>
                <a:spcPts val="800"/>
              </a:spcAft>
            </a:pPr>
            <a:r>
              <a:rPr sz="1200" b="0">
                <a:solidFill>
                  <a:srgbClr val="1F2A30"/>
                </a:solidFill>
                <a:latin typeface="Calibri"/>
              </a:rPr>
              <a:t>4. Process trial — Inbox dry-run with real invoice / packing samples.</a:t>
            </a:r>
          </a:p>
          <a:p>
            <a:pPr algn="l">
              <a:spcBef>
                <a:spcPts val="400"/>
              </a:spcBef>
              <a:spcAft>
                <a:spcPts val="800"/>
              </a:spcAft>
            </a:pPr>
            <a:r>
              <a:rPr sz="1200" b="0">
                <a:solidFill>
                  <a:srgbClr val="1F2A30"/>
                </a:solidFill>
                <a:latin typeface="Calibri"/>
              </a:rPr>
              <a:t>5. Go-live — Operator training on Start / log / Error handling.</a:t>
            </a:r>
          </a:p>
          <a:p>
            <a:pPr algn="l">
              <a:spcBef>
                <a:spcPts val="400"/>
              </a:spcBef>
              <a:spcAft>
                <a:spcPts val="800"/>
              </a:spcAft>
            </a:pPr>
            <a:r>
              <a:rPr sz="1200" b="0">
                <a:solidFill>
                  <a:srgbClr val="1F2A30"/>
                </a:solidFill>
                <a:latin typeface="Calibri"/>
              </a:rPr>
              <a:t>6. Support — Layout tweaks, renewals, additional document types as needed.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11 /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2801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Calibri"/>
              </a:rPr>
              <a:t>Next Steps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96596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>
                <a:solidFill>
                  <a:srgbClr val="14A3A1"/>
                </a:solidFill>
                <a:latin typeface="Calibri"/>
              </a:rPr>
              <a:t>Let’s make digital signing a reliable part of your document operations.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2651760"/>
            <a:ext cx="10515600" cy="502920"/>
          </a:xfrm>
          <a:prstGeom prst="rect">
            <a:avLst/>
          </a:prstGeom>
          <a:solidFill>
            <a:srgbClr val="123A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76148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1.  Share 3–5 sample PDFs (invoice copies + packing list if applicable)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3246120"/>
            <a:ext cx="10515600" cy="502920"/>
          </a:xfrm>
          <a:prstGeom prst="rect">
            <a:avLst/>
          </a:prstGeom>
          <a:solidFill>
            <a:srgbClr val="123A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335584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2.  Confirm DSC method (Windows eToken store or PFX) and authorised signatory names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3840480"/>
            <a:ext cx="10515600" cy="502920"/>
          </a:xfrm>
          <a:prstGeom prst="rect">
            <a:avLst/>
          </a:prstGeom>
          <a:solidFill>
            <a:srgbClr val="123A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39502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3.  Agree pilot machine and target go-live window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" y="4434840"/>
            <a:ext cx="10515600" cy="502920"/>
          </a:xfrm>
          <a:prstGeom prst="rect">
            <a:avLst/>
          </a:prstGeom>
          <a:solidFill>
            <a:srgbClr val="123A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454456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4.  Review stamp placement on your forms and approve the client build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530352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14A3A1"/>
                </a:solidFill>
                <a:latin typeface="Calibri"/>
              </a:rPr>
              <a:t>BIZHive DigiSigner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7150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F5F7F8"/>
                </a:solidFill>
                <a:latin typeface="Calibri"/>
              </a:rPr>
              <a:t>Configure once. Drop PDFs. Collect digitally signed documents.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6217920"/>
            <a:ext cx="10515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Thank you  |  Ready for discussion and pilot scoping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What we will cover in this proposal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10881360" cy="621792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1417320"/>
            <a:ext cx="822960" cy="62179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554480"/>
            <a:ext cx="8229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1563624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1F2A30"/>
                </a:solidFill>
                <a:latin typeface="Calibri"/>
              </a:rPr>
              <a:t>Business challenge of manual DSC signing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2148840"/>
            <a:ext cx="10881360" cy="621792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0080" y="2148840"/>
            <a:ext cx="822960" cy="62179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2286000"/>
            <a:ext cx="8229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2295144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1F2A30"/>
                </a:solidFill>
                <a:latin typeface="Calibri"/>
              </a:rPr>
              <a:t>BIZHive DigiSigner solution &amp; operating model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2880360"/>
            <a:ext cx="10881360" cy="621792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" y="2880360"/>
            <a:ext cx="822960" cy="62179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017520"/>
            <a:ext cx="8229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3026664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1F2A30"/>
                </a:solidFill>
                <a:latin typeface="Calibri"/>
              </a:rPr>
              <a:t>How the process works — Inbox to Outbox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3611880"/>
            <a:ext cx="10881360" cy="621792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40080" y="3611880"/>
            <a:ext cx="822960" cy="62179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3749040"/>
            <a:ext cx="8229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37360" y="3758184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1F2A30"/>
                </a:solidFill>
                <a:latin typeface="Calibri"/>
              </a:rPr>
              <a:t>Functional capabilities that improve operations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0080" y="4343400"/>
            <a:ext cx="10881360" cy="621792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40080" y="4343400"/>
            <a:ext cx="822960" cy="62179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480560"/>
            <a:ext cx="8229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7360" y="4489704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1F2A30"/>
                </a:solidFill>
                <a:latin typeface="Calibri"/>
              </a:rPr>
              <a:t>Document intelligence &amp; compliance control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80" y="5074920"/>
            <a:ext cx="10881360" cy="621792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" y="5074920"/>
            <a:ext cx="822960" cy="62179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" y="5212080"/>
            <a:ext cx="8229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06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37360" y="5221224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1F2A30"/>
                </a:solidFill>
                <a:latin typeface="Calibri"/>
              </a:rPr>
              <a:t>Business benefits, engagement model &amp; next steps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The Business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Manual digital signing does not scale with document volume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417320"/>
            <a:ext cx="365760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02920" y="1417320"/>
            <a:ext cx="73152" cy="205740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618488"/>
            <a:ext cx="3246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Slow throughput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011680"/>
            <a:ext cx="320040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Opening each PDF, selecting a certificate, and signing one-by-one consumes staff time every day.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43400" y="1417320"/>
            <a:ext cx="365760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400" y="1417320"/>
            <a:ext cx="73152" cy="205740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0" y="1618488"/>
            <a:ext cx="3246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Inconsistent placement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2011680"/>
            <a:ext cx="320040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Stamp position varies by operator — invoices and packing lists look unprofessional or miss expected zones.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83880" y="1417320"/>
            <a:ext cx="365760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183880" y="1417320"/>
            <a:ext cx="73152" cy="205740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0" y="1618488"/>
            <a:ext cx="3246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Signatory risk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2011680"/>
            <a:ext cx="320040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Wrong author name, missed copies, or packing lists signed without matching invoice authority.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3703320"/>
            <a:ext cx="365760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02920" y="3703320"/>
            <a:ext cx="73152" cy="205740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3904488"/>
            <a:ext cx="3246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Weak operational trail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297680"/>
            <a:ext cx="320040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Hard to prove what was signed, when it failed, and where originals were archived.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43400" y="3703320"/>
            <a:ext cx="365760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343400" y="3703320"/>
            <a:ext cx="73152" cy="205740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0" y="3904488"/>
            <a:ext cx="3246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Pipeline friction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0" y="4297680"/>
            <a:ext cx="320040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ERP/print exports still need a person in the loop — automation stops at PDF creation.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183880" y="3703320"/>
            <a:ext cx="3657600" cy="205740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183880" y="3703320"/>
            <a:ext cx="73152" cy="205740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412480" y="3904488"/>
            <a:ext cx="3246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Growth bottleneck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12480" y="4297680"/>
            <a:ext cx="320040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As invoice and export volume rises, signing becomes a daily operational constraint.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3 /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The Solution: BIZHive DigiSigner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Turn DSC signing into a background business process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37160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1F2A30"/>
                </a:solidFill>
                <a:latin typeface="Calibri"/>
              </a:rPr>
              <a:t>A Windows-based autonomous signing utility that watches your Inbox folder, applies your company Digital Signature Certificate, places an Adobe-compatible visible stamp at the correct position, and delivers signed PDFs to Outbox — without operator clicks per document.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2286000"/>
            <a:ext cx="2788920" cy="3749039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286000"/>
            <a:ext cx="73152" cy="3749039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487168"/>
            <a:ext cx="347472" cy="347472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523744"/>
            <a:ext cx="347472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487168"/>
            <a:ext cx="2377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Unattended automation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880360"/>
            <a:ext cx="2331720" cy="3017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Folder-driven watch loop</a:t>
            </a:r>
          </a:p>
          <a:p>
            <a:pPr algn="l">
              <a:spcBef>
                <a:spcPts val="20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No dialogs during signing</a:t>
            </a:r>
          </a:p>
          <a:p>
            <a:pPr algn="l">
              <a:spcBef>
                <a:spcPts val="20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Fits existing PDF export pipelines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29000" y="2286000"/>
            <a:ext cx="2788920" cy="3749039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429000" y="2286000"/>
            <a:ext cx="73152" cy="3749039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657600" y="2487168"/>
            <a:ext cx="347472" cy="347472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0" y="2523744"/>
            <a:ext cx="347472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0" y="2487168"/>
            <a:ext cx="2377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Layout-aware stamps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57600" y="2880360"/>
            <a:ext cx="2331720" cy="3017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Invoice / export / packing list positions</a:t>
            </a:r>
          </a:p>
          <a:p>
            <a:pPr algn="l">
              <a:spcBef>
                <a:spcPts val="20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All pages or selected page</a:t>
            </a:r>
          </a:p>
          <a:p>
            <a:pPr algn="l">
              <a:spcBef>
                <a:spcPts val="20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Adobe-style visible signature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55080" y="2286000"/>
            <a:ext cx="2788920" cy="3749039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355080" y="2286000"/>
            <a:ext cx="73152" cy="3749039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6583680" y="2487168"/>
            <a:ext cx="347472" cy="347472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83680" y="2523744"/>
            <a:ext cx="347472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40880" y="2487168"/>
            <a:ext cx="2377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Operational control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3680" y="2880360"/>
            <a:ext cx="2331720" cy="3017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Archive &amp; Error folders</a:t>
            </a:r>
          </a:p>
          <a:p>
            <a:pPr algn="l">
              <a:spcBef>
                <a:spcPts val="20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On-screen live log</a:t>
            </a:r>
          </a:p>
          <a:p>
            <a:pPr algn="l">
              <a:spcBef>
                <a:spcPts val="20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Machine-bound licensing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281160" y="2286000"/>
            <a:ext cx="2788920" cy="3749039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281160" y="2286000"/>
            <a:ext cx="73152" cy="3749039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9509760" y="2487168"/>
            <a:ext cx="347472" cy="347472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509760" y="2523744"/>
            <a:ext cx="347472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66960" y="2487168"/>
            <a:ext cx="2377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Authorised signing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09760" y="2880360"/>
            <a:ext cx="2331720" cy="3017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Company DSC + named Author</a:t>
            </a:r>
          </a:p>
          <a:p>
            <a:pPr algn="l">
              <a:spcBef>
                <a:spcPts val="20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Controlled signatory list</a:t>
            </a:r>
          </a:p>
          <a:p>
            <a:pPr algn="l">
              <a:spcBef>
                <a:spcPts val="200"/>
              </a:spcBef>
              <a:spcAft>
                <a:spcPts val="400"/>
              </a:spcAft>
            </a:pPr>
            <a:r>
              <a:rPr sz="1200" b="0">
                <a:solidFill>
                  <a:srgbClr val="4A5A63"/>
                </a:solidFill>
                <a:latin typeface="Calibri"/>
              </a:rPr>
              <a:t>Consistent author across document sets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How It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Five steps from configuration to signed business documents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325880"/>
            <a:ext cx="11155680" cy="82296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85800" y="1508760"/>
            <a:ext cx="457200" cy="457200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1581912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1435608"/>
            <a:ext cx="2011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B2B3A"/>
                </a:solidFill>
                <a:latin typeface="Calibri"/>
              </a:rPr>
              <a:t>Configure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74720" y="1463040"/>
            <a:ext cx="7955279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4A5A63"/>
                </a:solidFill>
                <a:latin typeface="Calibri"/>
              </a:rPr>
              <a:t>Set Inbox, Outbox, Archive, Error folders. Select DSC (Windows store or PFX). Choose Author / Signatory.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2240280"/>
            <a:ext cx="11155680" cy="82296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85800" y="2423160"/>
            <a:ext cx="457200" cy="457200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2496312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2350008"/>
            <a:ext cx="2011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B2B3A"/>
                </a:solidFill>
                <a:latin typeface="Calibri"/>
              </a:rPr>
              <a:t>Start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74720" y="2377440"/>
            <a:ext cx="7955279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4A5A63"/>
                </a:solidFill>
                <a:latin typeface="Calibri"/>
              </a:rPr>
              <a:t>Operator starts DigiSigner on the signing PC. The service watches folders continuously.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3154680"/>
            <a:ext cx="11155680" cy="82296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685800" y="3337560"/>
            <a:ext cx="457200" cy="457200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3410712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3264408"/>
            <a:ext cx="2011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B2B3A"/>
                </a:solidFill>
                <a:latin typeface="Calibri"/>
              </a:rPr>
              <a:t>Drop PDFs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3291840"/>
            <a:ext cx="7955279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4A5A63"/>
                </a:solidFill>
                <a:latin typeface="Calibri"/>
              </a:rPr>
              <a:t>ERP, print pipeline, or users place PDF invoices / packing lists into Inbox.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2920" y="4069080"/>
            <a:ext cx="11155680" cy="82296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85800" y="4251960"/>
            <a:ext cx="457200" cy="457200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4325112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1600" y="4178808"/>
            <a:ext cx="2011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B2B3A"/>
                </a:solidFill>
                <a:latin typeface="Calibri"/>
              </a:rPr>
              <a:t>Auto-sign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74720" y="4206240"/>
            <a:ext cx="7955279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4A5A63"/>
                </a:solidFill>
                <a:latin typeface="Calibri"/>
              </a:rPr>
              <a:t>DigiSigner applies DSC + visible stamp at the calibrated position for that document type.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2920" y="4983480"/>
            <a:ext cx="11155680" cy="82296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85800" y="5166360"/>
            <a:ext cx="457200" cy="457200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85800" y="5239512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71600" y="5093208"/>
            <a:ext cx="2011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B2B3A"/>
                </a:solidFill>
                <a:latin typeface="Calibri"/>
              </a:rPr>
              <a:t>Collect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74720" y="5120640"/>
            <a:ext cx="7955279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4A5A63"/>
                </a:solidFill>
                <a:latin typeface="Calibri"/>
              </a:rPr>
              <a:t>Signed files appear in Outbox. Sources go to Archive. Failures go to Error with log detail.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5 /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Document Pipeline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A clear, auditable flow your operations team can trust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2011680"/>
            <a:ext cx="1965960" cy="137160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2331720"/>
            <a:ext cx="1965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ERP / Print
Export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423160" y="2514600"/>
            <a:ext cx="256032" cy="320040"/>
          </a:xfrm>
          <a:prstGeom prst="rightArrow">
            <a:avLst/>
          </a:prstGeom>
          <a:solidFill>
            <a:srgbClr val="E8A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0" y="2011680"/>
            <a:ext cx="1965960" cy="137160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743200" y="2331720"/>
            <a:ext cx="1965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Inbox
PDF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754880" y="2514600"/>
            <a:ext cx="256032" cy="320040"/>
          </a:xfrm>
          <a:prstGeom prst="rightArrow">
            <a:avLst/>
          </a:prstGeom>
          <a:solidFill>
            <a:srgbClr val="E8A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74920" y="2011680"/>
            <a:ext cx="1965960" cy="137160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74920" y="2331720"/>
            <a:ext cx="1965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DigiSigner
+ DSC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7086600" y="2514600"/>
            <a:ext cx="256032" cy="320040"/>
          </a:xfrm>
          <a:prstGeom prst="rightArrow">
            <a:avLst/>
          </a:prstGeom>
          <a:solidFill>
            <a:srgbClr val="E8A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406639" y="2011680"/>
            <a:ext cx="1965960" cy="137160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06639" y="2331720"/>
            <a:ext cx="1965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Outbox
Signed PDF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9418319" y="2514600"/>
            <a:ext cx="256032" cy="320040"/>
          </a:xfrm>
          <a:prstGeom prst="rightArrow">
            <a:avLst/>
          </a:prstGeom>
          <a:solidFill>
            <a:srgbClr val="E8A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738360" y="2011680"/>
            <a:ext cx="1965960" cy="137160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738360" y="2331720"/>
            <a:ext cx="1965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Archive /
Error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3840480"/>
            <a:ext cx="1115568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0B2B3A"/>
                </a:solidFill>
                <a:latin typeface="Calibri"/>
              </a:rPr>
              <a:t>Operational highlights</a:t>
            </a:r>
          </a:p>
          <a:p>
            <a:pPr algn="l">
              <a:spcBef>
                <a:spcPts val="600"/>
              </a:spcBef>
              <a:spcAft>
                <a:spcPts val="200"/>
              </a:spcAft>
            </a:pPr>
            <a:r>
              <a:rPr sz="1400" b="0">
                <a:solidFill>
                  <a:srgbClr val="1F2A30"/>
                </a:solidFill>
                <a:latin typeface="Calibri"/>
              </a:rPr>
              <a:t>▸  No need to replace your ERP — DigiSigner signs the PDFs you already generate.</a:t>
            </a:r>
          </a:p>
          <a:p>
            <a:pPr algn="l">
              <a:spcBef>
                <a:spcPts val="600"/>
              </a:spcBef>
              <a:spcAft>
                <a:spcPts val="200"/>
              </a:spcAft>
            </a:pPr>
            <a:r>
              <a:rPr sz="1400" b="0">
                <a:solidFill>
                  <a:srgbClr val="1F2A30"/>
                </a:solidFill>
                <a:latin typeface="Calibri"/>
              </a:rPr>
              <a:t>▸  Success path: signed Outbox + source Archive (or delete by policy).</a:t>
            </a:r>
          </a:p>
          <a:p>
            <a:pPr algn="l">
              <a:spcBef>
                <a:spcPts val="600"/>
              </a:spcBef>
              <a:spcAft>
                <a:spcPts val="200"/>
              </a:spcAft>
            </a:pPr>
            <a:r>
              <a:rPr sz="1400" b="0">
                <a:solidFill>
                  <a:srgbClr val="1F2A30"/>
                </a:solidFill>
                <a:latin typeface="Calibri"/>
              </a:rPr>
              <a:t>▸  Failure path: Error folder + on-screen log for rapid exception handling.</a:t>
            </a:r>
          </a:p>
          <a:p>
            <a:pPr algn="l">
              <a:spcBef>
                <a:spcPts val="600"/>
              </a:spcBef>
              <a:spcAft>
                <a:spcPts val="200"/>
              </a:spcAft>
            </a:pPr>
            <a:r>
              <a:rPr sz="1400" b="0">
                <a:solidFill>
                  <a:srgbClr val="1F2A30"/>
                </a:solidFill>
                <a:latin typeface="Calibri"/>
              </a:rPr>
              <a:t>▸  Optional packing-list hold: DLC waits until matching invoice maps the signatory.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Functional Capabilities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What DigiSigner does for day-to-day business operations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325880"/>
            <a:ext cx="3749039" cy="14630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1480" y="1325880"/>
            <a:ext cx="3749039" cy="7315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508760"/>
            <a:ext cx="3383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Folder Watcher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828800"/>
            <a:ext cx="3383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Continuously polls Inbox and signs PDFs as soon as they are ready — no manual queue management.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97680" y="1325880"/>
            <a:ext cx="3749039" cy="14630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297680" y="1325880"/>
            <a:ext cx="3749039" cy="7315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80560" y="1508760"/>
            <a:ext cx="3383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Certificate Options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0560" y="1828800"/>
            <a:ext cx="3383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Use Windows Certificate Store (eToken / DSC) or PFX/P12 file certificates.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83880" y="1325880"/>
            <a:ext cx="3749039" cy="14630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183880" y="1325880"/>
            <a:ext cx="3749039" cy="7315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66760" y="1508760"/>
            <a:ext cx="3383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Visible Adobe Stamp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66760" y="1828800"/>
            <a:ext cx="3383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PKCS#7 style stamp: Digitally signed by, Date, Reason — familiar to auditors and customers.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1480" y="2926080"/>
            <a:ext cx="3749039" cy="14630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11480" y="2926080"/>
            <a:ext cx="3749039" cy="7315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4360" y="3108960"/>
            <a:ext cx="3383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Doc-Type Layout Engine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4360" y="3429000"/>
            <a:ext cx="3383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Stamp position tuned per document type (invoice, export invoice, packing list) and page policy.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97680" y="2926080"/>
            <a:ext cx="3749039" cy="14630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297680" y="2926080"/>
            <a:ext cx="3749039" cy="7315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480560" y="3108960"/>
            <a:ext cx="3383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Multi-Copy Invoice Sets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80560" y="3429000"/>
            <a:ext cx="3383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Supports Original / Duplicate / Triplicate / further copies from standard file naming.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183880" y="2926080"/>
            <a:ext cx="3749039" cy="14630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183880" y="2926080"/>
            <a:ext cx="3749039" cy="7315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366760" y="3108960"/>
            <a:ext cx="3383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Authorised Signatories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66760" y="3429000"/>
            <a:ext cx="3383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Shared company certificate with named Author; controlled signatory list for governance.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1480" y="4526280"/>
            <a:ext cx="3749039" cy="14630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11480" y="4526280"/>
            <a:ext cx="3749039" cy="7315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94360" y="4709160"/>
            <a:ext cx="3383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Packing List Consistency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4360" y="5029200"/>
            <a:ext cx="3383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Matching document number reuses the invoice Author; premature packing lists can be held.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297680" y="4526280"/>
            <a:ext cx="3749039" cy="14630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4297680" y="4526280"/>
            <a:ext cx="3749039" cy="7315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480560" y="4709160"/>
            <a:ext cx="3383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Live Operational Log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480560" y="5029200"/>
            <a:ext cx="3383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Operators see OK / FAILED / HELD outcomes in real time for shop-floor visibility.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183880" y="4526280"/>
            <a:ext cx="3749039" cy="14630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183880" y="4526280"/>
            <a:ext cx="3749039" cy="73152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366760" y="4709160"/>
            <a:ext cx="3383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Per-Client Deployment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66760" y="5029200"/>
            <a:ext cx="3383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Dedicated build locks licensed company name and stamp geometry for that customer site.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7 /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Document Intelligence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Right stamp. Right page. Right signatory. Every time.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11556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F2A30"/>
                </a:solidFill>
                <a:latin typeface="Calibri"/>
              </a:rPr>
              <a:t>DigiSigner recognises business document patterns and applies the correct signing behaviour.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920240"/>
            <a:ext cx="3657600" cy="23774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920240"/>
            <a:ext cx="3657600" cy="64008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2057400"/>
            <a:ext cx="3657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INV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2743200"/>
            <a:ext cx="32918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Tax / Commercial Invoice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154680"/>
            <a:ext cx="329184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Stamp positioned for invoice layout; all required pages signed; multi-copy sets supported.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43400" y="1920240"/>
            <a:ext cx="3657600" cy="23774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343400" y="1920240"/>
            <a:ext cx="3657600" cy="64008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43400" y="2057400"/>
            <a:ext cx="3657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EXP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6280" y="2743200"/>
            <a:ext cx="32918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Export Invoice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6280" y="3154680"/>
            <a:ext cx="329184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Portrait/export layouts with calibrated stamp zone for customs and buyer packages.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83880" y="1920240"/>
            <a:ext cx="3657600" cy="23774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183880" y="1920240"/>
            <a:ext cx="3657600" cy="64008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83880" y="2057400"/>
            <a:ext cx="3657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DLC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66760" y="2743200"/>
            <a:ext cx="32918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B2B3A"/>
                </a:solidFill>
                <a:latin typeface="Calibri"/>
              </a:rPr>
              <a:t>Packing List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66760" y="3154680"/>
            <a:ext cx="329184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Author aligned to matching invoice document number; hold-until-ready when needed.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4572000"/>
            <a:ext cx="11155680" cy="1417320"/>
          </a:xfrm>
          <a:prstGeom prst="rect">
            <a:avLst/>
          </a:prstGeom>
          <a:solidFill>
            <a:srgbClr val="D8EF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754880"/>
            <a:ext cx="10698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Why this matters operationally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120640"/>
            <a:ext cx="106984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F2A30"/>
                </a:solidFill>
                <a:latin typeface="Calibri"/>
              </a:rPr>
              <a:t>Finance, logistics, and compliance teams receive documents that look correct and are signed consistently — reducing rework, customs queries, and internal disputes about who authorised the set.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8 /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56032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Compliance &amp; Control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8368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14A3A1"/>
                </a:solidFill>
                <a:latin typeface="Calibri"/>
              </a:rPr>
              <a:t>Govern who signs, how stamps appear, and what is retained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371600"/>
            <a:ext cx="5486400" cy="10058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371600"/>
            <a:ext cx="91440" cy="100584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50876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Company DSC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182880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Signing uses your organisation’s Digital Signature Certificate — eToken or file-based.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2514600"/>
            <a:ext cx="5486400" cy="10058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514600"/>
            <a:ext cx="91440" cy="100584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265176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Named Author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297180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Stamp shows the authorised signatory name while the company certificate remains shared.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657600"/>
            <a:ext cx="5486400" cy="10058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" y="3657600"/>
            <a:ext cx="91440" cy="100584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79476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Reason &amp; Timestamp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11480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Visible stamp includes reason text and signing date/time for review clarity.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800600"/>
            <a:ext cx="5486400" cy="10058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57200" y="4800600"/>
            <a:ext cx="91440" cy="1005840"/>
          </a:xfrm>
          <a:prstGeom prst="rect">
            <a:avLst/>
          </a:prstGeom>
          <a:solidFill>
            <a:srgbClr val="0E7C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7240" y="493776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Layout Lock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525780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Customer-specific build locks company name and stamp geometry — less accidental drift.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17920" y="1371600"/>
            <a:ext cx="5486400" cy="10058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17920" y="1371600"/>
            <a:ext cx="91440" cy="1005840"/>
          </a:xfrm>
          <a:prstGeom prst="rect">
            <a:avLst/>
          </a:prstGeom>
          <a:solidFill>
            <a:srgbClr val="E8A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37960" y="150876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Signatory Master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7960" y="182880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Optional controlled list of who may appear as Author on business documents.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217920" y="2514600"/>
            <a:ext cx="5486400" cy="10058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217920" y="2514600"/>
            <a:ext cx="91440" cy="1005840"/>
          </a:xfrm>
          <a:prstGeom prst="rect">
            <a:avLst/>
          </a:prstGeom>
          <a:solidFill>
            <a:srgbClr val="E8A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37960" y="265176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DocNumber Mapping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37960" y="297180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Invoice/export signing maps document number → Author for related packing lists.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217920" y="3657600"/>
            <a:ext cx="5486400" cy="10058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217920" y="3657600"/>
            <a:ext cx="91440" cy="1005840"/>
          </a:xfrm>
          <a:prstGeom prst="rect">
            <a:avLst/>
          </a:prstGeom>
          <a:solidFill>
            <a:srgbClr val="E8A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37960" y="379476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Audit Visibility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37960" y="411480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OK / FAILED / HELD outcomes support exception handling and operational review.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217920" y="4800600"/>
            <a:ext cx="5486400" cy="1005840"/>
          </a:xfrm>
          <a:prstGeom prst="rect">
            <a:avLst/>
          </a:prstGeom>
          <a:solidFill>
            <a:srgbClr val="FFFFFF"/>
          </a:solidFill>
          <a:ln>
            <a:solidFill>
              <a:srgbClr val="C5D0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217920" y="4800600"/>
            <a:ext cx="91440" cy="1005840"/>
          </a:xfrm>
          <a:prstGeom prst="rect">
            <a:avLst/>
          </a:prstGeom>
          <a:solidFill>
            <a:srgbClr val="E8A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537960" y="493776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B2B3A"/>
                </a:solidFill>
                <a:latin typeface="Calibri"/>
              </a:rPr>
              <a:t>Machine License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37960" y="525780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4A5A63"/>
                </a:solidFill>
                <a:latin typeface="Calibri"/>
              </a:rPr>
              <a:t>Perpetual or time-bound license locked to the signing machine for commercial control.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2920" y="6492240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4A5A63"/>
                </a:solidFill>
                <a:latin typeface="Calibri"/>
              </a:rPr>
              <a:t>BIZHive DigiSigner  |  Confidential Client Proposal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241280" y="649224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4A5A63"/>
                </a:solidFill>
                <a:latin typeface="Calibri"/>
              </a:rPr>
              <a:t>9 /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